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8" r:id="rId2"/>
    <p:sldId id="377" r:id="rId3"/>
    <p:sldId id="378" r:id="rId4"/>
    <p:sldId id="379" r:id="rId5"/>
    <p:sldId id="380" r:id="rId6"/>
    <p:sldId id="381" r:id="rId7"/>
    <p:sldId id="369" r:id="rId8"/>
    <p:sldId id="370" r:id="rId9"/>
    <p:sldId id="383" r:id="rId10"/>
    <p:sldId id="376" r:id="rId11"/>
    <p:sldId id="382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05"/>
    <p:restoredTop sz="96405"/>
  </p:normalViewPr>
  <p:slideViewPr>
    <p:cSldViewPr snapToGrid="0">
      <p:cViewPr varScale="1">
        <p:scale>
          <a:sx n="71" d="100"/>
          <a:sy n="71" d="100"/>
        </p:scale>
        <p:origin x="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8DDF0-CE52-1046-8217-2E2E8ABA0A88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C0B9C-199D-E64D-9F4F-753659050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89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797" y="4343387"/>
            <a:ext cx="5486398" cy="4114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963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B91B6-25DC-E40E-B05F-4B90CFE0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3F1E4F-20EC-78B9-22B0-2FF1F27AE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D40371-98B7-2146-F52D-EC0AB950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02B18-408D-AB2D-4407-3F31E224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023BD2-EDC4-BB02-5B22-F28619D7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BA6C7D-B03E-0B74-385B-5FF383F5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53D18D-963C-EB7B-EF04-6ECFC7103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FCCD5-CD7D-B32A-5BC8-5CEBAAD0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FE12FE-E702-B5F0-D4D2-836D4C26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7F5C04-DBD0-7124-E46E-83442495C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15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86E4F-9D52-3483-0186-3BA8A821E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65BE72-6DCB-37F5-BFFA-287A8894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A76A6C-1259-2B82-81E5-1DB94C2C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D344FD-63AC-A745-4AAA-1416B2EE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324FB4-676A-6486-C250-6B1B61A8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88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1"/>
            <a:ext cx="12192000" cy="685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5"/>
          <p:cNvSpPr txBox="1">
            <a:spLocks noGrp="1"/>
          </p:cNvSpPr>
          <p:nvPr>
            <p:ph type="title"/>
          </p:nvPr>
        </p:nvSpPr>
        <p:spPr>
          <a:xfrm>
            <a:off x="761799" y="443589"/>
            <a:ext cx="106684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20378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ftr" idx="11"/>
          </p:nvPr>
        </p:nvSpPr>
        <p:spPr>
          <a:xfrm>
            <a:off x="4145280" y="6377943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609602" y="6377943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4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6"/>
          <p:cNvSpPr txBox="1">
            <a:spLocks noGrp="1"/>
          </p:cNvSpPr>
          <p:nvPr>
            <p:ph type="title"/>
          </p:nvPr>
        </p:nvSpPr>
        <p:spPr>
          <a:xfrm>
            <a:off x="761799" y="443589"/>
            <a:ext cx="106684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2000" b="1" i="0">
                <a:solidFill>
                  <a:srgbClr val="20378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6"/>
          <p:cNvSpPr txBox="1">
            <a:spLocks noGrp="1"/>
          </p:cNvSpPr>
          <p:nvPr>
            <p:ph type="body" idx="1"/>
          </p:nvPr>
        </p:nvSpPr>
        <p:spPr>
          <a:xfrm>
            <a:off x="1794445" y="2428770"/>
            <a:ext cx="832644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2565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199765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6965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165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145280" y="6377943"/>
            <a:ext cx="390144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dt" idx="10"/>
          </p:nvPr>
        </p:nvSpPr>
        <p:spPr>
          <a:xfrm>
            <a:off x="609602" y="6377943"/>
            <a:ext cx="28041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6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6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 panose="020B0604020202020204"/>
              <a:buNone/>
              <a:defRPr sz="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3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0B6B3-D82D-FED7-28FE-3C7305DE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A07610-CE13-ECC9-62B7-0BDE7A2EE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1B6047-D614-B1BB-768B-42A062F0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B473A-B2CC-2D89-1204-6FA58EBC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A4C230-104F-09ED-F668-764063E2C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316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DC9FE-B0D9-7D15-F5EB-AF4491CB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04FB82-CA64-5286-66C2-DB43BAB70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738D0-1387-6845-E89B-EAED7B51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45AB8-004A-EDBA-87E6-9B22760A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F48A7-D93B-B2CD-F1BE-A56A855D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31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E37E2-7DEA-9681-F4F9-1CA46399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AC7EB8-DB2D-E60C-A495-63E5AED5B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B864C2-775C-43B3-9D1B-B45A88C59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D0CF3B-B2F4-C45E-4434-9BBF571B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4171AF-88F0-10DA-4F86-FC6FC735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1F3D8E-FA72-41C0-B044-1C1FD2D8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53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8388C-D5C2-15F7-6A90-96FCF8F7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6C1864-7A07-C752-A8DE-39ABF333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C3CECA-13D2-53FB-DD08-622748D37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8E95F03-D3EB-7BC3-73DE-0154D84E2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2F1072-E9F7-C4E9-63B1-ADB65402D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712A77-C797-B742-D8C5-834F3B52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8D8932-DDA1-B239-C900-9292A13E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F64EEB-5D16-1D43-62C4-C9D09ADFF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43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0FE0E3-5406-715A-876D-CA4B86352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442B17-9D52-B3E1-8FA4-8569FF85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930B2F7-B693-76C2-3F31-5B6B1F80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3A372E-DBD3-8BFC-01D2-D066E6F4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ED84AC-4DD0-8B3C-9E2D-56704035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F0C46B3-666F-D462-B123-005E6E7E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4A8C5B-4737-F306-E0E7-1C1E375F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782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D653A-42F5-2249-1C85-6CCF232B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9EA765-DDB4-A557-FDD5-D8617B401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5E8790-E8AF-E32E-AD2C-3EF49395D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78CAE0-E849-8916-06F2-C14AAEDF8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D318389-0CB2-B324-35A6-24BE9965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6D1E5C-EAE1-BCA2-B85A-759FB8D5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718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B190D4-A49C-7B25-8F2E-8EF331AD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073E1B-141D-8DFE-F54C-D914E615D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EAA695-7D72-B1E6-8302-15B9B7A1F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E6B0E29-8EB9-35F5-269C-4B6EE68E5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AE0B29-0787-52F7-8DDD-36EC6CB7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2738CD-CB6F-8BF4-486E-DD8725C9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204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6980220-597F-D27D-12E1-AC382896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FA3012-4ECD-E82F-6197-25BE5429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86840A-78E2-20FB-4686-29D80866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D67EF-5227-1F42-A5F6-A5AFB6057F9C}" type="datetimeFigureOut">
              <a:rPr lang="pt-BR" smtClean="0"/>
              <a:t>22/10/2024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7767BF-858F-FBBF-23DF-1BB8E5D22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80883-7CFD-0560-5420-9DF2B7C16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2041-0B83-D04E-85FC-6B18092935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23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title"/>
          </p:nvPr>
        </p:nvSpPr>
        <p:spPr>
          <a:xfrm>
            <a:off x="2151294" y="1177112"/>
            <a:ext cx="5045168" cy="16057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5474" rIns="0" bIns="0" rtlCol="0" anchor="t" anchorCtr="0">
            <a:spAutoFit/>
          </a:bodyPr>
          <a:lstStyle/>
          <a:p>
            <a:pPr marL="215900" indent="-215900" algn="ctr">
              <a:lnSpc>
                <a:spcPct val="100000"/>
              </a:lnSpc>
            </a:pPr>
            <a:br>
              <a:rPr lang="pt-BR" sz="2800" b="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br>
              <a:rPr lang="pt-BR" altLang="pt-BR" sz="3200" dirty="0">
                <a:solidFill>
                  <a:schemeClr val="tx2"/>
                </a:solidFill>
                <a:sym typeface="Arial" panose="020B0604020202020204" pitchFamily="34" charset="0"/>
              </a:rPr>
            </a:br>
            <a:endParaRPr sz="440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56" name="Google Shape;56;p1"/>
          <p:cNvGrpSpPr/>
          <p:nvPr/>
        </p:nvGrpSpPr>
        <p:grpSpPr>
          <a:xfrm>
            <a:off x="252817" y="0"/>
            <a:ext cx="11686365" cy="6756759"/>
            <a:chOff x="2255916" y="643959"/>
            <a:chExt cx="17848184" cy="10020638"/>
          </a:xfrm>
        </p:grpSpPr>
        <p:pic>
          <p:nvPicPr>
            <p:cNvPr id="57" name="Google Shape;57;p1"/>
            <p:cNvPicPr preferRelativeResize="0"/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>
              <a:off x="12382386" y="643959"/>
              <a:ext cx="7721714" cy="1002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255916" y="1308332"/>
              <a:ext cx="568358" cy="531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15747666" y="4701427"/>
              <a:ext cx="3673970" cy="16229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Google Shape;61;p1"/>
          <p:cNvSpPr txBox="1"/>
          <p:nvPr/>
        </p:nvSpPr>
        <p:spPr>
          <a:xfrm>
            <a:off x="797473" y="5382914"/>
            <a:ext cx="5627267" cy="59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0" tIns="20772" rIns="41570" bIns="20772" anchor="t" anchorCtr="0">
            <a:spAutoFit/>
          </a:bodyPr>
          <a:lstStyle/>
          <a:p>
            <a:pPr algn="ctr">
              <a:buSzPts val="1800"/>
            </a:pPr>
            <a:r>
              <a:rPr lang="pt-BR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Recife/ OUTUBRO </a:t>
            </a:r>
          </a:p>
          <a:p>
            <a:pPr algn="ctr">
              <a:buSzPts val="1800"/>
            </a:pPr>
            <a:r>
              <a:rPr lang="pt-BR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2024</a:t>
            </a:r>
            <a:endParaRPr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" name="Google Shape;55;p1"/>
          <p:cNvSpPr txBox="1"/>
          <p:nvPr/>
        </p:nvSpPr>
        <p:spPr>
          <a:xfrm>
            <a:off x="86124" y="1341526"/>
            <a:ext cx="6645925" cy="1298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4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2000" b="1" i="0" u="none" strike="noStrike" cap="none">
                <a:solidFill>
                  <a:srgbClr val="20378C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215900" indent="-215900" algn="ctr">
              <a:lnSpc>
                <a:spcPct val="100000"/>
              </a:lnSpc>
            </a:pPr>
            <a:br>
              <a:rPr lang="pt-BR" sz="4800" b="0" dirty="0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 lang="pt-BR" sz="3600" b="0" dirty="0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5" name="Google Shape;60;p1"/>
          <p:cNvSpPr txBox="1"/>
          <p:nvPr/>
        </p:nvSpPr>
        <p:spPr>
          <a:xfrm>
            <a:off x="761568" y="432149"/>
            <a:ext cx="6943614" cy="442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570" tIns="20772" rIns="41570" bIns="20772" anchor="t" anchorCtr="0">
            <a:spAutoFit/>
          </a:bodyPr>
          <a:lstStyle/>
          <a:p>
            <a:pPr algn="ctr">
              <a:buClr>
                <a:srgbClr val="000000"/>
              </a:buClr>
              <a:buSzPts val="1300"/>
            </a:pPr>
            <a:r>
              <a:rPr lang="pt-BR" sz="1300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SECRETARIA ESTADUAL DE SAÚDE DE PERNAMBUCO - SES/PE</a:t>
            </a:r>
            <a:endParaRPr sz="60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algn="ctr">
              <a:buClr>
                <a:srgbClr val="000000"/>
              </a:buClr>
              <a:buSzPts val="1300"/>
            </a:pPr>
            <a:r>
              <a:rPr lang="pt-BR" sz="1300" dirty="0">
                <a:solidFill>
                  <a:schemeClr val="lt1"/>
                </a:solidFill>
                <a:latin typeface="Roboto Light"/>
                <a:ea typeface="Trebuchet MS" panose="020B0603020202020204"/>
                <a:cs typeface="Roboto Light"/>
                <a:sym typeface="Roboto Light"/>
              </a:rPr>
              <a:t>SECRETARIA EXECUTIVA DE VIGILÂNCIA EM SAÚDE E ATENÇÃO PRIMÁRIA – SEVSAP</a:t>
            </a:r>
            <a:endParaRPr sz="1300" b="1" dirty="0">
              <a:solidFill>
                <a:schemeClr val="lt1"/>
              </a:solidFill>
              <a:latin typeface="Trebuchet MS" panose="020B0603020202020204"/>
              <a:ea typeface="Trebuchet MS" panose="020B0603020202020204"/>
              <a:cs typeface="Trebuchet MS" panose="020B0603020202020204"/>
              <a:sym typeface="Trebuchet MS" panose="020B060302020202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5A1F0AD-1214-D850-709B-3514297D3AB9}"/>
              </a:ext>
            </a:extLst>
          </p:cNvPr>
          <p:cNvSpPr txBox="1"/>
          <p:nvPr/>
        </p:nvSpPr>
        <p:spPr>
          <a:xfrm>
            <a:off x="338942" y="1972967"/>
            <a:ext cx="639310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FFFF00"/>
                </a:solidFill>
                <a:latin typeface="Open Sans" panose="020B0606030504020204" pitchFamily="34" charset="0"/>
              </a:rPr>
              <a:t>Diretoria Geral de Vigilância Epidemiológica - DGVE</a:t>
            </a:r>
          </a:p>
          <a:p>
            <a:pPr algn="ctr"/>
            <a:endParaRPr lang="pt-BR" sz="4000" b="1" dirty="0">
              <a:solidFill>
                <a:srgbClr val="FFFF00"/>
              </a:solidFill>
              <a:latin typeface="Open Sans" panose="020B0606030504020204" pitchFamily="34" charset="0"/>
            </a:endParaRPr>
          </a:p>
          <a:p>
            <a:pPr algn="ctr"/>
            <a:r>
              <a:rPr lang="pt-BR" sz="4000" b="1" dirty="0">
                <a:solidFill>
                  <a:srgbClr val="FFFF00"/>
                </a:solidFill>
                <a:latin typeface="Open Sans" panose="020B0606030504020204" pitchFamily="34" charset="0"/>
              </a:rPr>
              <a:t>Programa Estadual de IST, Aids e Hepatites Virais</a:t>
            </a:r>
            <a:endParaRPr lang="pt-B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59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4" y="1742315"/>
            <a:ext cx="11085356" cy="44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Ampliação do número de CTA e SAE 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Adesão e retenção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Redução do quantitativo de insumos de prevenção recebidos do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Ministério da Saúde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Estigma e preconceito nos serviços de saúde e na sociedade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Conservadorismo e tabu em torno da sexualidade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Educação sexual como forma de prevenção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Campanhas de prevenção nas grandes mídias</a:t>
            </a:r>
          </a:p>
          <a:p>
            <a:pPr marL="457200" indent="-457200">
              <a:buClr>
                <a:srgbClr val="000000"/>
              </a:buClr>
              <a:buSzPts val="600"/>
              <a:buFont typeface="Wingdings" panose="05000000000000000000" pitchFamily="2" charset="2"/>
              <a:buChar char="ü"/>
            </a:pPr>
            <a:r>
              <a:rPr lang="pt-BR" sz="3200" dirty="0">
                <a:solidFill>
                  <a:srgbClr val="002060"/>
                </a:solidFill>
              </a:rPr>
              <a:t>Eliminação da transmissão vertical do HIV e da sífilis</a:t>
            </a:r>
            <a:endParaRPr lang="pt-BR" altLang="pt-BR" sz="3200" dirty="0">
              <a:solidFill>
                <a:srgbClr val="002060"/>
              </a:solidFill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3" y="1065700"/>
            <a:ext cx="10393023" cy="43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Precisamos melhorar: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 dicas de como motivar uma equipe de venda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89" y="1412306"/>
            <a:ext cx="7499389" cy="49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758" y="280034"/>
            <a:ext cx="4871520" cy="811920"/>
          </a:xfrm>
          <a:prstGeom prst="rect">
            <a:avLst/>
          </a:prstGeom>
        </p:spPr>
      </p:pic>
      <p:sp>
        <p:nvSpPr>
          <p:cNvPr id="6" name="object 9"/>
          <p:cNvSpPr/>
          <p:nvPr/>
        </p:nvSpPr>
        <p:spPr>
          <a:xfrm>
            <a:off x="-1" y="0"/>
            <a:ext cx="4239491" cy="6858000"/>
          </a:xfrm>
          <a:custGeom>
            <a:avLst/>
            <a:gdLst/>
            <a:ahLst/>
            <a:cxnLst/>
            <a:rect l="l" t="t" r="r" b="b"/>
            <a:pathLst>
              <a:path w="6584315" h="10287000">
                <a:moveTo>
                  <a:pt x="0" y="10286999"/>
                </a:moveTo>
                <a:lnTo>
                  <a:pt x="0" y="0"/>
                </a:lnTo>
                <a:lnTo>
                  <a:pt x="6584138" y="0"/>
                </a:lnTo>
                <a:lnTo>
                  <a:pt x="6584138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663183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7" name="Título 3"/>
          <p:cNvSpPr txBox="1"/>
          <p:nvPr/>
        </p:nvSpPr>
        <p:spPr>
          <a:xfrm>
            <a:off x="153228" y="1251023"/>
            <a:ext cx="3933032" cy="435595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dirty="0">
                <a:solidFill>
                  <a:schemeClr val="bg1"/>
                </a:solidFill>
              </a:rPr>
              <a:t>Para todo esforço</a:t>
            </a:r>
            <a:br>
              <a:rPr lang="pt-BR" sz="8000" dirty="0">
                <a:solidFill>
                  <a:schemeClr val="bg1"/>
                </a:solidFill>
              </a:rPr>
            </a:br>
            <a:r>
              <a:rPr lang="pt-BR" sz="8000" dirty="0">
                <a:solidFill>
                  <a:schemeClr val="bg1"/>
                </a:solidFill>
              </a:rPr>
              <a:t> há fruto</a:t>
            </a:r>
            <a:br>
              <a:rPr lang="pt-BR" sz="80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#</a:t>
            </a:r>
            <a:r>
              <a:rPr lang="pt-BR" sz="3200" dirty="0" err="1">
                <a:solidFill>
                  <a:schemeClr val="bg1"/>
                </a:solidFill>
              </a:rPr>
              <a:t>juntossomos+fortes</a:t>
            </a:r>
            <a:endParaRPr lang="pt-BR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7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7" y="2912293"/>
            <a:ext cx="10984291" cy="2782389"/>
          </a:xfrm>
          <a:prstGeom prst="rect">
            <a:avLst/>
          </a:prstGeom>
        </p:spPr>
      </p:pic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" y="1219802"/>
            <a:ext cx="10393023" cy="12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Casos e taxa de detecção de Hepatite A, B e C por 100mil habitantes segundo ano de diagnóstico. Pernambuco, 2019 a 2024*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1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" y="1219802"/>
            <a:ext cx="10393023" cy="12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Casos e taxa de detecção de HIV e Aids por 100mil habitantes segundo ano de diagnóstico. Pernambuco, 2019 a 2024*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042" y="3193137"/>
            <a:ext cx="8163975" cy="31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" y="1219802"/>
            <a:ext cx="10393023" cy="129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Casos e taxa de detecção de criança exposta e gestante HIV+ por 1mil nascidos vivos segundo ano de diagnóstico. Pernambuco, 2019 a 2024*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072" y="2912293"/>
            <a:ext cx="7803254" cy="29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" y="1219802"/>
            <a:ext cx="10393023" cy="8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Casos HIV e aids em menores de 5 anos segundo ano de diagnóstico. Pernambuco, 2019 a 2024*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958" y="2637973"/>
            <a:ext cx="9228212" cy="35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2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49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</p:txBody>
      </p:sp>
      <p:sp>
        <p:nvSpPr>
          <p:cNvPr id="9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47" y="1219802"/>
            <a:ext cx="10393023" cy="86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Casos HIV e aids em menores de 5 anos segundo ano de diagnóstico. Pernambuco, 2019 a 2024*</a:t>
            </a:r>
            <a:endParaRPr lang="pt-BR" altLang="pt-BR" sz="2800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  <a:sym typeface="Roboto Black" panose="02000000000000000000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13" y="2762251"/>
            <a:ext cx="11352424" cy="286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9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2024/2025</a:t>
            </a:r>
          </a:p>
        </p:txBody>
      </p:sp>
      <p:sp>
        <p:nvSpPr>
          <p:cNvPr id="12298" name="CaixaDeTexto 9">
            <a:extLst>
              <a:ext uri="{FF2B5EF4-FFF2-40B4-BE49-F238E27FC236}">
                <a16:creationId xmlns:a16="http://schemas.microsoft.com/office/drawing/2014/main" id="{FD90A9BD-E240-051C-78C6-ECEF07E8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559" y="754359"/>
            <a:ext cx="273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400" dirty="0"/>
              <a:t>   Atualização até outubro/2024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DFFE05-1687-E82E-DA7E-4040BFAA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1058389"/>
            <a:ext cx="11442331" cy="15696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b="1" dirty="0"/>
              <a:t>Implantar as linhas de cuidado do HIV/aids, sífilis, HTLV e hepatites B e C no Estado.</a:t>
            </a:r>
          </a:p>
          <a:p>
            <a:pPr algn="just">
              <a:buFont typeface="Wingdings" panose="05000000000000000000" pitchFamily="2" charset="2"/>
              <a:buChar char="à"/>
            </a:pPr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sz="1600" dirty="0">
                <a:sym typeface="Roboto Black"/>
              </a:rPr>
              <a:t>2024-2027 </a:t>
            </a:r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: 6 linhas  </a:t>
            </a:r>
          </a:p>
          <a:p>
            <a:pPr marL="0" indent="0" algn="just"/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Realizado em 2024: Instituído o Grupo de Trabalho - GT para as discussões das IST, onde já aconteceram 6 reuniões para articulação da rede de saúde.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AVANÇOS: 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Integração das áreas 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DESAFIOS</a:t>
            </a:r>
            <a:r>
              <a:rPr lang="pt-BR" altLang="pt-BR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: </a:t>
            </a:r>
            <a:r>
              <a:rPr lang="pt-BR" altLang="pt-BR" sz="16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Fortalecimento da rede de serviços para garantir a linha de cuidado.</a:t>
            </a:r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A43C64E6-1711-EA5E-5FEF-6BFA5FD2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4" y="2758201"/>
            <a:ext cx="11442330" cy="1661993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dirty="0"/>
              <a:t>Disponibilizar fórmula láctea infantil 1º semestre às crianças expostas ao HIV e/ou HTLV.</a:t>
            </a:r>
          </a:p>
          <a:p>
            <a:pPr marL="0" indent="0" algn="just"/>
            <a:r>
              <a:rPr lang="pt-BR" altLang="pt-BR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dirty="0">
                <a:latin typeface="+mn-lt"/>
                <a:sym typeface="Roboto Black"/>
              </a:rPr>
              <a:t>2024-2027 </a:t>
            </a:r>
            <a:r>
              <a:rPr lang="pt-BR" altLang="pt-BR" dirty="0">
                <a:latin typeface="+mn-lt"/>
                <a:sym typeface="Roboto Black" panose="02000000000000000000" pitchFamily="2" charset="0"/>
              </a:rPr>
              <a:t>: 125  </a:t>
            </a:r>
          </a:p>
          <a:p>
            <a:r>
              <a:rPr lang="pt-BR" altLang="pt-BR" dirty="0">
                <a:latin typeface="+mn-lt"/>
                <a:sym typeface="Roboto Black" panose="02000000000000000000" pitchFamily="2" charset="0"/>
              </a:rPr>
              <a:t>Realizado em 2024: Processo de compra de ata de registro de preço (ARP) para garantia de insumo para 2024, em andamento. Até o 2º quadrimestre atendemos a demanda conforme solicitação e estoque. 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AVANÇOS:</a:t>
            </a:r>
            <a:r>
              <a:rPr lang="pt-BR" altLang="pt-BR" sz="16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Articulação e parceria Secretarias de outros estados 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DESAFIOS: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Processo de compra anual em andamento, sendo disparada já uma 3ª dispensa de licitação </a:t>
            </a:r>
            <a:endParaRPr lang="pt-BR" altLang="pt-BR" sz="1400" dirty="0"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C821B378-79C9-C06B-DA3E-9455EB9E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555957"/>
            <a:ext cx="11442330" cy="227754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dirty="0"/>
              <a:t>Publicar edital, anualmente, de seleção de projetos executados pela Sociedade Civil Organizada (OSC) financiados pelo Estado</a:t>
            </a:r>
            <a:r>
              <a:rPr lang="pt-BR" altLang="pt-BR" b="1" dirty="0">
                <a:latin typeface="+mn-lt"/>
                <a:sym typeface="Roboto Black" panose="02000000000000000000" pitchFamily="2" charset="0"/>
              </a:rPr>
              <a:t> </a:t>
            </a:r>
          </a:p>
          <a:p>
            <a:r>
              <a:rPr lang="pt-BR" altLang="pt-BR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dirty="0">
                <a:latin typeface="+mn-lt"/>
                <a:sym typeface="Roboto Black"/>
              </a:rPr>
              <a:t>2024-2027 </a:t>
            </a:r>
            <a:r>
              <a:rPr lang="pt-BR" altLang="pt-BR" dirty="0">
                <a:latin typeface="+mn-lt"/>
                <a:sym typeface="Roboto Black" panose="02000000000000000000" pitchFamily="2" charset="0"/>
              </a:rPr>
              <a:t>: 04 editais</a:t>
            </a:r>
          </a:p>
          <a:p>
            <a:pPr marL="0" indent="0" algn="just"/>
            <a:r>
              <a:rPr lang="pt-BR" altLang="pt-BR" dirty="0">
                <a:latin typeface="+mn-lt"/>
                <a:sym typeface="Roboto Black" panose="02000000000000000000" pitchFamily="2" charset="0"/>
              </a:rPr>
              <a:t>Realizado em 2024: -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AVANÇOS:</a:t>
            </a:r>
            <a:r>
              <a:rPr lang="pt-BR" altLang="pt-BR" sz="14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Realizadas duas reuniões com a sociedade civil, para avaliação de projetos passados para reestruturar os novos editais de projetos. Solicitada consultiva com o setor jurídico da SES. Após retorno do jurídico e do MS, foi iniciada a atualização do edital para seguimento interno na SES. Realizadas duas reuniões com a sociedade civil, para avaliação de projetos passados para reestruturar os novos editais de projetos. Solicitada consultiva com o setor jurídico da SES. Após retorno do jurídico e do MS, foi iniciada a atualização do edital para seguimento interno na SES.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DESAFIOS: Articulação com diferentes setores</a:t>
            </a:r>
            <a:endParaRPr lang="pt-BR" altLang="pt-BR" sz="1400" dirty="0"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8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oogle Shape;85;p1">
            <a:extLst>
              <a:ext uri="{FF2B5EF4-FFF2-40B4-BE49-F238E27FC236}">
                <a16:creationId xmlns:a16="http://schemas.microsoft.com/office/drawing/2014/main" id="{EFB4D737-8259-533E-A7D0-EB68E15B27B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8113"/>
            <a:ext cx="39004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Google Shape;55;p1">
            <a:extLst>
              <a:ext uri="{FF2B5EF4-FFF2-40B4-BE49-F238E27FC236}">
                <a16:creationId xmlns:a16="http://schemas.microsoft.com/office/drawing/2014/main" id="{8E6C56B7-584A-EF40-6062-910905A5B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6685"/>
            <a:ext cx="7410450" cy="9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474" rIns="0" bIns="0">
            <a:spAutoFit/>
          </a:bodyPr>
          <a:lstStyle>
            <a:lvl1pPr marL="215900" indent="-215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3200" dirty="0">
                <a:solidFill>
                  <a:srgbClr val="002060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DGVE</a:t>
            </a:r>
            <a:r>
              <a:rPr lang="pt-BR" altLang="pt-BR" sz="32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32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– GVIST</a:t>
            </a:r>
          </a:p>
          <a:p>
            <a:pPr>
              <a:buClr>
                <a:srgbClr val="000000"/>
              </a:buClr>
              <a:buSzPts val="600"/>
              <a:buFont typeface="Arial" panose="020B0604020202020204" pitchFamily="34" charset="0"/>
              <a:buNone/>
            </a:pPr>
            <a:r>
              <a:rPr lang="pt-BR" altLang="pt-BR" sz="28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2024/2025</a:t>
            </a:r>
          </a:p>
        </p:txBody>
      </p:sp>
      <p:sp>
        <p:nvSpPr>
          <p:cNvPr id="12298" name="CaixaDeTexto 9">
            <a:extLst>
              <a:ext uri="{FF2B5EF4-FFF2-40B4-BE49-F238E27FC236}">
                <a16:creationId xmlns:a16="http://schemas.microsoft.com/office/drawing/2014/main" id="{FD90A9BD-E240-051C-78C6-ECEF07E8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559" y="754359"/>
            <a:ext cx="273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400" dirty="0"/>
              <a:t>   Atualização até outubro/2024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BDFFE05-1687-E82E-DA7E-4040BFAA0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1058389"/>
            <a:ext cx="11442331" cy="16004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dirty="0"/>
              <a:t>Qualificar profissionais de saúde em ações de prevenção combinada, detecção e manejo clínico das IST, HIV/aids e hepatites virais.</a:t>
            </a:r>
          </a:p>
          <a:p>
            <a:pPr marL="0" indent="0" algn="just"/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sz="1600" dirty="0">
                <a:sym typeface="Roboto Black"/>
              </a:rPr>
              <a:t>2024-2027 </a:t>
            </a:r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: 300</a:t>
            </a:r>
          </a:p>
          <a:p>
            <a:pPr marL="0" indent="0" algn="just"/>
            <a:r>
              <a:rPr lang="pt-BR" altLang="pt-BR" sz="1600" dirty="0">
                <a:latin typeface="+mn-lt"/>
                <a:sym typeface="Roboto Black" panose="02000000000000000000" pitchFamily="2" charset="0"/>
              </a:rPr>
              <a:t>Realizado em 2024:  372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AVANÇOS: 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Integração das áreas 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DESAFIOS</a:t>
            </a:r>
            <a:r>
              <a:rPr lang="pt-BR" altLang="pt-BR" sz="16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: </a:t>
            </a:r>
            <a:r>
              <a:rPr lang="pt-BR" altLang="pt-BR" sz="16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Garantir as formações.</a:t>
            </a:r>
          </a:p>
        </p:txBody>
      </p:sp>
      <p:sp>
        <p:nvSpPr>
          <p:cNvPr id="5" name="CaixaDeTexto 5">
            <a:extLst>
              <a:ext uri="{FF2B5EF4-FFF2-40B4-BE49-F238E27FC236}">
                <a16:creationId xmlns:a16="http://schemas.microsoft.com/office/drawing/2014/main" id="{A43C64E6-1711-EA5E-5FEF-6BFA5FD24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4" y="2758201"/>
            <a:ext cx="11442330" cy="1200329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dirty="0"/>
              <a:t>Reproduzir materiais gráficos educativos voltados à temática da prevenção combinada das infecções sexualmente transmissíveis, HIV/aids e hepatites virais..</a:t>
            </a:r>
          </a:p>
          <a:p>
            <a:pPr marL="0" indent="0" algn="just"/>
            <a:r>
              <a:rPr lang="pt-BR" altLang="pt-BR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dirty="0">
                <a:latin typeface="+mn-lt"/>
                <a:sym typeface="Roboto Black"/>
              </a:rPr>
              <a:t>2024-2027 </a:t>
            </a:r>
            <a:r>
              <a:rPr lang="pt-BR" altLang="pt-BR" dirty="0">
                <a:latin typeface="+mn-lt"/>
                <a:sym typeface="Roboto Black" panose="02000000000000000000" pitchFamily="2" charset="0"/>
              </a:rPr>
              <a:t>: 50mil  </a:t>
            </a:r>
          </a:p>
          <a:p>
            <a:r>
              <a:rPr lang="pt-BR" altLang="pt-BR" dirty="0">
                <a:latin typeface="+mn-lt"/>
                <a:sym typeface="Roboto Black" panose="02000000000000000000" pitchFamily="2" charset="0"/>
              </a:rPr>
              <a:t>Realizado em 2024: 61.500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endParaRPr lang="pt-BR" altLang="pt-BR" sz="1400" dirty="0"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C821B378-79C9-C06B-DA3E-9455EB9EC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213" y="4555957"/>
            <a:ext cx="11442330" cy="13542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dirty="0"/>
              <a:t>Implantar o Plano Estadual de Eliminação/Redução da Transmissão Vertical da Sífilis e HIV.</a:t>
            </a:r>
            <a:r>
              <a:rPr lang="pt-BR" altLang="pt-BR" b="1" dirty="0">
                <a:latin typeface="+mn-lt"/>
                <a:sym typeface="Roboto Black" panose="02000000000000000000" pitchFamily="2" charset="0"/>
              </a:rPr>
              <a:t> </a:t>
            </a:r>
          </a:p>
          <a:p>
            <a:r>
              <a:rPr lang="pt-BR" altLang="pt-BR" dirty="0">
                <a:latin typeface="+mn-lt"/>
                <a:sym typeface="Roboto Black" panose="02000000000000000000" pitchFamily="2" charset="0"/>
              </a:rPr>
              <a:t>Meta </a:t>
            </a:r>
            <a:r>
              <a:rPr lang="pt-BR" dirty="0">
                <a:latin typeface="+mn-lt"/>
                <a:sym typeface="Roboto Black"/>
              </a:rPr>
              <a:t>2024-2027 </a:t>
            </a:r>
            <a:r>
              <a:rPr lang="pt-BR" altLang="pt-BR" dirty="0">
                <a:latin typeface="+mn-lt"/>
                <a:sym typeface="Roboto Black" panose="02000000000000000000" pitchFamily="2" charset="0"/>
              </a:rPr>
              <a:t>: 01 </a:t>
            </a:r>
          </a:p>
          <a:p>
            <a:pPr marL="0" indent="0" algn="just"/>
            <a:r>
              <a:rPr lang="pt-BR" altLang="pt-BR" dirty="0">
                <a:latin typeface="+mn-lt"/>
                <a:sym typeface="Roboto Black" panose="02000000000000000000" pitchFamily="2" charset="0"/>
              </a:rPr>
              <a:t>Realizado em 2024: -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AVANÇOS:</a:t>
            </a:r>
            <a:r>
              <a:rPr lang="pt-BR" altLang="pt-BR" sz="1400" dirty="0">
                <a:solidFill>
                  <a:srgbClr val="94165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Incorporação da pauta na Brasil Saudável</a:t>
            </a:r>
          </a:p>
          <a:p>
            <a:pPr marL="92075" indent="-92075" algn="just">
              <a:buFont typeface="Arial" panose="020B0604020202020204" pitchFamily="34" charset="0"/>
              <a:buChar char="•"/>
            </a:pPr>
            <a:r>
              <a:rPr lang="pt-BR" altLang="pt-BR" sz="14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DESAFIOS:</a:t>
            </a:r>
            <a:r>
              <a:rPr lang="pt-BR" altLang="pt-BR" sz="1400" dirty="0">
                <a:latin typeface="+mn-lt"/>
                <a:ea typeface="Roboto Black" panose="02000000000000000000" pitchFamily="2" charset="0"/>
                <a:cs typeface="Roboto Black" panose="02000000000000000000" pitchFamily="2" charset="0"/>
                <a:sym typeface="Roboto Black" panose="02000000000000000000" pitchFamily="2" charset="0"/>
              </a:rPr>
              <a:t> Elaboração do plano com construção de rede.</a:t>
            </a:r>
            <a:endParaRPr lang="pt-BR" altLang="pt-BR" sz="1400" dirty="0"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31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50147282-425A-01EF-BE63-54879375A49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66538" y="138503"/>
            <a:ext cx="3899632" cy="68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55;p1">
            <a:extLst>
              <a:ext uri="{FF2B5EF4-FFF2-40B4-BE49-F238E27FC236}">
                <a16:creationId xmlns:a16="http://schemas.microsoft.com/office/drawing/2014/main" id="{172AA5A8-EAD9-8E42-64E4-94AC4CA1F3AD}"/>
              </a:ext>
            </a:extLst>
          </p:cNvPr>
          <p:cNvSpPr txBox="1"/>
          <p:nvPr/>
        </p:nvSpPr>
        <p:spPr>
          <a:xfrm>
            <a:off x="249534" y="264147"/>
            <a:ext cx="7410087" cy="436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474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t-BR"/>
            </a:defPPr>
            <a:lvl1pPr marL="215900" marR="0" lvl="0" indent="-215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2800" b="0" i="0" u="none" strike="noStrike" cap="none">
                <a:solidFill>
                  <a:srgbClr val="941651"/>
                </a:solidFill>
                <a:latin typeface="Roboto Black"/>
                <a:ea typeface="Roboto Black"/>
                <a:cs typeface="Roboto Black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/>
              <a:buNone/>
              <a:defRPr sz="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</a:defRPr>
            </a:lvl9pPr>
          </a:lstStyle>
          <a:p>
            <a:r>
              <a:rPr lang="pt-BR" dirty="0">
                <a:sym typeface="Arial" panose="020B0604020202020204"/>
              </a:rPr>
              <a:t>INFORMES EPIDEMIOLÓGICOS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77" y="1196613"/>
            <a:ext cx="3771900" cy="53530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548" y="1206138"/>
            <a:ext cx="3724275" cy="5343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794" y="1196613"/>
            <a:ext cx="370522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58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677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Roboto Black</vt:lpstr>
      <vt:lpstr>Roboto Light</vt:lpstr>
      <vt:lpstr>Trebuchet MS</vt:lpstr>
      <vt:lpstr>Wingdings</vt:lpstr>
      <vt:lpstr>Tema do Office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Microsoft Office User</dc:creator>
  <cp:lastModifiedBy>jmeneses</cp:lastModifiedBy>
  <cp:revision>42</cp:revision>
  <dcterms:created xsi:type="dcterms:W3CDTF">2024-10-09T16:25:26Z</dcterms:created>
  <dcterms:modified xsi:type="dcterms:W3CDTF">2024-10-22T11:34:31Z</dcterms:modified>
</cp:coreProperties>
</file>